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9" r:id="rId24"/>
    <p:sldId id="290" r:id="rId25"/>
    <p:sldId id="278" r:id="rId26"/>
    <p:sldId id="279" r:id="rId27"/>
    <p:sldId id="280" r:id="rId28"/>
    <p:sldId id="281" r:id="rId29"/>
    <p:sldId id="303" r:id="rId30"/>
    <p:sldId id="282" r:id="rId31"/>
    <p:sldId id="283" r:id="rId32"/>
    <p:sldId id="28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6857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945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5046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6361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4094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0703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8609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548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282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2684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4487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D5DA7-74D1-48C0-A63F-6E8F5EADC04F}"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D5DA7-74D1-48C0-A63F-6E8F5EADC04F}"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D5DA7-74D1-48C0-A63F-6E8F5EADC04F}"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D5DA7-74D1-48C0-A63F-6E8F5EADC04F}"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D5DA7-74D1-48C0-A63F-6E8F5EADC04F}"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88880-34F3-4D3A-9D86-624E9D8BB6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D5DA7-74D1-48C0-A63F-6E8F5EADC04F}" type="datetimeFigureOut">
              <a:rPr lang="en-US" smtClean="0"/>
              <a:pPr/>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88880-34F3-4D3A-9D86-624E9D8BB6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13/08/2015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651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7638" y="394947"/>
            <a:ext cx="878208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42618" y="3846493"/>
            <a:ext cx="8205846" cy="95410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Peliharalah</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auratmu</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kecuali</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daripada</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pasanganmu</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atau</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800" dirty="0" err="1">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hambamu</a:t>
            </a:r>
            <a:r>
              <a:rPr lang="en-US" sz="2800" dirty="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3600" dirty="0" smtClean="0">
              <a:ln w="1905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07504" y="1768713"/>
            <a:ext cx="8931460" cy="1661993"/>
          </a:xfrm>
          <a:prstGeom prst="rect">
            <a:avLst/>
          </a:prstGeom>
          <a:solidFill>
            <a:schemeClr val="lt1">
              <a:alpha val="51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"اِحْفَظْ عَوْرَتَكَ إِلاَّ مِنْ زَوْجِكَ أَوْ مَا مَلَكَتْ يَمِيْنُكَ"</a:t>
            </a:r>
          </a:p>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الْخَمْسَةُ إلاَّ النَّسَائِي</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378386"/>
            <a:ext cx="89916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5-Point Star 3"/>
          <p:cNvSpPr/>
          <p:nvPr/>
        </p:nvSpPr>
        <p:spPr>
          <a:xfrm rot="2217314">
            <a:off x="7412621" y="1714725"/>
            <a:ext cx="1153975" cy="1066097"/>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5-Point Star 4"/>
          <p:cNvSpPr/>
          <p:nvPr/>
        </p:nvSpPr>
        <p:spPr>
          <a:xfrm rot="4441945">
            <a:off x="1735933" y="5307277"/>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ed Rectangle 5"/>
          <p:cNvSpPr/>
          <p:nvPr/>
        </p:nvSpPr>
        <p:spPr>
          <a:xfrm>
            <a:off x="3123883" y="2782145"/>
            <a:ext cx="5408557" cy="1102567"/>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lutut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350071" y="1408752"/>
            <a:ext cx="4579169" cy="1152127"/>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Notched Right Arrow 7"/>
          <p:cNvSpPr/>
          <p:nvPr/>
        </p:nvSpPr>
        <p:spPr>
          <a:xfrm>
            <a:off x="2351623" y="2156520"/>
            <a:ext cx="3476538"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Bagi</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Lelaki</a:t>
            </a:r>
            <a:r>
              <a:rPr lang="en-US" sz="2400" dirty="0" smtClean="0">
                <a:solidFill>
                  <a:schemeClr val="tx1"/>
                </a:solidFill>
                <a:effectLst>
                  <a:outerShdw blurRad="38100" dist="38100" dir="2700000" algn="tl">
                    <a:srgbClr val="000000">
                      <a:alpha val="43137"/>
                    </a:srgbClr>
                  </a:outerShdw>
                </a:effectLst>
                <a:latin typeface="Arial Black" pitchFamily="34" charset="0"/>
              </a:rPr>
              <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3276283" y="4972874"/>
            <a:ext cx="5408557" cy="1504126"/>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seluruh tubuh badannya kecuali muka dan dua pergelangan tangan.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Notched Right Arrow 9"/>
          <p:cNvSpPr/>
          <p:nvPr/>
        </p:nvSpPr>
        <p:spPr>
          <a:xfrm>
            <a:off x="2504022" y="4172744"/>
            <a:ext cx="3940185"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Bagi</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Perempuan</a:t>
            </a:r>
            <a:r>
              <a:rPr lang="en-US" sz="2400" dirty="0" smtClean="0">
                <a:solidFill>
                  <a:schemeClr val="tx1"/>
                </a:solidFill>
                <a:effectLst>
                  <a:outerShdw blurRad="38100" dist="38100" dir="2700000" algn="tl">
                    <a:srgbClr val="000000">
                      <a:alpha val="43137"/>
                    </a:srgbClr>
                  </a:outerShdw>
                </a:effectLst>
                <a:latin typeface="Arial Black" pitchFamily="34" charset="0"/>
              </a:rPr>
              <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363573"/>
            <a:ext cx="89916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302403" y="2141707"/>
            <a:ext cx="6734093" cy="792088"/>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 lelaki bersama dengan lelaki.</a:t>
            </a:r>
            <a:endParaRPr lang="en-US"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989580"/>
            <a:ext cx="7174258" cy="100811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terbahagi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empat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kategori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Notched Right Arrow 5"/>
          <p:cNvSpPr/>
          <p:nvPr/>
        </p:nvSpPr>
        <p:spPr>
          <a:xfrm>
            <a:off x="179912" y="1997692"/>
            <a:ext cx="21224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Pertama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302403" y="3064101"/>
            <a:ext cx="6734093" cy="936103"/>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 perempuan bersama dengan perempuan.</a:t>
            </a:r>
            <a:endParaRPr lang="en-US"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Notched Right Arrow 7"/>
          <p:cNvSpPr/>
          <p:nvPr/>
        </p:nvSpPr>
        <p:spPr>
          <a:xfrm>
            <a:off x="179512" y="3019514"/>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Kedua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539552" y="4085923"/>
            <a:ext cx="8256919" cy="2695877"/>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Batas-</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batas</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aurat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bagi</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kedua-dua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kategori</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ini</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ialah</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antara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pusat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lutut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iaitu</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wajib</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menutup</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anggota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yang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terletak</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di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antara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pusat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lutut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serta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haram orang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lelaki</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melihat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kepada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anggota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lelaki</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orang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perempuan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melihat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kepada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anggota</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perempuan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yang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terletak</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dalam</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lingkungan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tersebut</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10" name="5-Point Star 9"/>
          <p:cNvSpPr/>
          <p:nvPr/>
        </p:nvSpPr>
        <p:spPr>
          <a:xfrm rot="4441945">
            <a:off x="8180141" y="1599203"/>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5-Point Star 10"/>
          <p:cNvSpPr/>
          <p:nvPr/>
        </p:nvSpPr>
        <p:spPr>
          <a:xfrm rot="2217314">
            <a:off x="121763" y="4107178"/>
            <a:ext cx="740864" cy="541613"/>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7638" y="418358"/>
            <a:ext cx="87820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93104" y="3809762"/>
            <a:ext cx="8915400" cy="1600438"/>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lvl="0" algn="ctr" fontAlgn="base">
              <a:spcBef>
                <a:spcPct val="0"/>
              </a:spcBef>
              <a:spcAft>
                <a:spcPct val="0"/>
              </a:spcAft>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Hadith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p>
        </p:txBody>
      </p:sp>
      <p:sp>
        <p:nvSpPr>
          <p:cNvPr id="5" name="Rectangle 4"/>
          <p:cNvSpPr/>
          <p:nvPr/>
        </p:nvSpPr>
        <p:spPr>
          <a:xfrm>
            <a:off x="395536" y="1521188"/>
            <a:ext cx="8460433" cy="1569660"/>
          </a:xfrm>
          <a:prstGeom prst="rect">
            <a:avLst/>
          </a:prstGeom>
          <a:solidFill>
            <a:schemeClr val="lt1">
              <a:alpha val="56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"لاَيَنْظُرُ الرَّجُلُ إِلَى عَوْرَةِ الرَّجُلِ وَلاَ تَنْظُرُ الْمَرْأَةُ إِلَى عَوْرَةِ الْمَرْأَةِ ... " </a:t>
            </a:r>
            <a:r>
              <a:rPr lang="ms-MY"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r>
              <a:rPr lang="ms-MY"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436602"/>
            <a:ext cx="89916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302403" y="1093167"/>
            <a:ext cx="6734093" cy="1192668"/>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 lelaki bersama dengan perempuan yang menjadi mahramnya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 antara pusat dan lutut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Notched Right Arrow 4"/>
          <p:cNvSpPr/>
          <p:nvPr/>
        </p:nvSpPr>
        <p:spPr>
          <a:xfrm>
            <a:off x="179912" y="949152"/>
            <a:ext cx="21224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Ketiga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302402" y="2439027"/>
            <a:ext cx="6734093" cy="2758597"/>
          </a:xfrm>
          <a:prstGeom prst="roundRect">
            <a:avLst>
              <a:gd name="adj" fmla="val 15141"/>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sementara </a:t>
            </a: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 perempuan yang bukan mahramnya</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terdapat dua pendapat ulama’ ; pendapat yang ‘Ashoh’ (yang lebih tepat) ialah: antara pusat dan lutut, namun ada juga pendapat yang mengatakan seluruh tubuh badannya.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5-Point Star 6"/>
          <p:cNvSpPr/>
          <p:nvPr/>
        </p:nvSpPr>
        <p:spPr>
          <a:xfrm rot="4441945">
            <a:off x="8180141" y="654140"/>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5-Point Star 7"/>
          <p:cNvSpPr/>
          <p:nvPr/>
        </p:nvSpPr>
        <p:spPr>
          <a:xfrm rot="2217314">
            <a:off x="449570" y="2136750"/>
            <a:ext cx="740864" cy="541613"/>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ounded Rectangle 8"/>
          <p:cNvSpPr/>
          <p:nvPr/>
        </p:nvSpPr>
        <p:spPr>
          <a:xfrm>
            <a:off x="2230395" y="5413648"/>
            <a:ext cx="6734093" cy="1368152"/>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 perempuan bersama dengan lelaki yang bukan mahramnya</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adalah seluruh tubuh badannya kecuali muka dan dua tapak tangannya.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Notched Right Arrow 9"/>
          <p:cNvSpPr/>
          <p:nvPr/>
        </p:nvSpPr>
        <p:spPr>
          <a:xfrm>
            <a:off x="200195" y="5427359"/>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Keempat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265093"/>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An-</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Nur</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31</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3998655"/>
            <a:ext cx="9144000" cy="2554545"/>
          </a:xfrm>
          <a:prstGeom prst="rect">
            <a:avLst/>
          </a:prstGeom>
          <a:noFill/>
        </p:spPr>
        <p:txBody>
          <a:bodyPr wrap="square">
            <a:spAutoFit/>
          </a:bodyPr>
          <a:lstStyle/>
          <a:p>
            <a:pPr lvl="0" algn="ctr" fontAlgn="base">
              <a:spcBef>
                <a:spcPct val="0"/>
              </a:spcBef>
              <a:spcAft>
                <a:spcPct val="0"/>
              </a:spcAft>
            </a:pP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katakanlah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perempuan-perempuan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beriman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supaya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menyekat</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pandangan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daripada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memandang</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haram),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memelihara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kehormatan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janganlah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memperlihatkan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perhiasan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tubuh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kecuali</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zahir</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daripadanya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hendaklah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menutup</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belahan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leher</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bajunya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dengan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tudung</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kepala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janganlah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memperlihatkan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perhiasan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tubuh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melainkan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suami</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0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52400" y="1533942"/>
            <a:ext cx="8820472" cy="2123658"/>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لِّلْمُؤْمِنَاتِ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يَغْضُضْنَ مِنْ أَبْصَارِهِنَّ وَيَحْفَظْنَ فُرُوجَهُنَّ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يُبْدِينَ زِينَتَهُنَّ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ظَهَرَ مِنْهَا وَلْيَضْرِبْنَ بِخُمُرِهِنَّ عَلَى جُيُوبِهِنَّ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يُبْدِينَ زِينَتَهُنَّ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لِبُعُولَتِهِنَّ...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755576" y="5287588"/>
            <a:ext cx="7738283" cy="1315123"/>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perempuan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memperlihatkan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perhiasan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suami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mahramnya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sahaja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81880" y="152400"/>
            <a:ext cx="8610600" cy="1538883"/>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daripada</a:t>
            </a:r>
            <a:endPar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An-</a:t>
            </a: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Nur</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31</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144854" y="2983332"/>
            <a:ext cx="7775821" cy="1944216"/>
          </a:xfrm>
          <a:prstGeom prst="roundRect">
            <a:avLst>
              <a:gd name="adj" fmla="val 5972"/>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Seperti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bersolek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memakai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pakaian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ketat</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memperlihatkan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bentuk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badannya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memakai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pakaian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menjolok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boleh</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menarik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perhatian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lelaki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sebagainya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718038" y="1300170"/>
            <a:ext cx="7775821" cy="189918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perempuan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wajib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menutupkan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memperlihatkan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perhiasan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lelaki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mahramnya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a:off x="395536" y="2839316"/>
            <a:ext cx="749318" cy="1116124"/>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403648" y="4747353"/>
            <a:ext cx="7194512" cy="1140919"/>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Ipar</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emak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sabit</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sabit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436602"/>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Mahram</a:t>
            </a:r>
            <a:r>
              <a:rPr lang="en-US" sz="30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30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Ajnabi</a:t>
            </a:r>
            <a:endParaRPr lang="en-US" sz="30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57016" y="1809056"/>
            <a:ext cx="8640960" cy="201622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kandung</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tiri</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kandung</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tiri</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datuk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nenek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sebelah</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sebelah</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emak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sebelah</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sebelah</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adik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beradik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sebapa</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seibu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kandung</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tiri</a:t>
            </a:r>
            <a:r>
              <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4-Point Star 5"/>
          <p:cNvSpPr/>
          <p:nvPr/>
        </p:nvSpPr>
        <p:spPr>
          <a:xfrm rot="1738712">
            <a:off x="8387498" y="4302015"/>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rot="1738712">
            <a:off x="23904" y="1452095"/>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rot="1738712">
            <a:off x="139643" y="5874982"/>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a:off x="395536" y="3866967"/>
            <a:ext cx="8280920" cy="1096410"/>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Bukan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mahram</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bertaraf</a:t>
            </a:r>
            <a:r>
              <a:rPr lang="en-US" sz="2400" dirty="0" smtClean="0">
                <a:solidFill>
                  <a:schemeClr val="tx1"/>
                </a:solidFill>
                <a:effectLst>
                  <a:outerShdw blurRad="38100" dist="38100" dir="2700000" algn="tl">
                    <a:srgbClr val="000000">
                      <a:alpha val="43137"/>
                    </a:srgbClr>
                  </a:outerShdw>
                </a:effectLst>
                <a:latin typeface="Arial Black" pitchFamily="34" charset="0"/>
              </a:rPr>
              <a:t> orang </a:t>
            </a:r>
            <a:r>
              <a:rPr lang="en-US" sz="2400" dirty="0" err="1" smtClean="0">
                <a:solidFill>
                  <a:schemeClr val="tx1"/>
                </a:solidFill>
                <a:effectLst>
                  <a:outerShdw blurRad="38100" dist="38100" dir="2700000" algn="tl">
                    <a:srgbClr val="000000">
                      <a:alpha val="43137"/>
                    </a:srgbClr>
                  </a:outerShdw>
                </a:effectLst>
                <a:latin typeface="Arial Black" pitchFamily="34" charset="0"/>
              </a:rPr>
              <a:t>ajnabi</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1403648" y="5755465"/>
            <a:ext cx="7194512" cy="864096"/>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dijaga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batas-batas</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auratnya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ketika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berada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bersama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1" name="Notched Right Arrow 10"/>
          <p:cNvSpPr/>
          <p:nvPr/>
        </p:nvSpPr>
        <p:spPr>
          <a:xfrm>
            <a:off x="341435" y="1072686"/>
            <a:ext cx="3006429" cy="952394"/>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Mahram</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7638" y="405825"/>
            <a:ext cx="87820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4299" y="3827145"/>
            <a:ext cx="8915400" cy="2954655"/>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perempuan-perempuan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pakaian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telanjang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cenderung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mendorong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lain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bonggol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dicium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perjalanan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begini-begini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lvl="0" algn="ctr" fontAlgn="base">
              <a:spcBef>
                <a:spcPct val="0"/>
              </a:spcBef>
              <a:spcAft>
                <a:spcPct val="0"/>
              </a:spcAft>
            </a:pP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(Hadith </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341783" y="1272600"/>
            <a:ext cx="8460433" cy="2554545"/>
          </a:xfrm>
          <a:prstGeom prst="rect">
            <a:avLst/>
          </a:prstGeom>
          <a:solidFill>
            <a:schemeClr val="lt1">
              <a:alpha val="56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"وَنِسَاءٌ كَاسِيَاتٌ عَارِيَاتٌ مَائِلاَتٌ مُمِيْلاَتٌ رُؤُوْسُهُنَّ كَأَسْنِمَةِ الْبُخْتِ الْمَائِلَةِ لاَيَدْخُلْنَ الْجَنَّةَ وَلاَ يَجِدْنَ رِيْحَهَا وَإِنَّ رِيْحَهَا تُوْجَدُ مِنْ مَسِيْرَةِ كَذَا وَ كَذَا"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1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36040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980728"/>
            <a:ext cx="8424936" cy="1192668"/>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diwajibkan </a:t>
            </a: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menyekat pandangan daripada memandang yang haram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61182" y="2276872"/>
            <a:ext cx="8603306" cy="2016224"/>
          </a:xfrm>
          <a:prstGeom prst="roundRect">
            <a:avLst>
              <a:gd name="adj" fmla="val 15141"/>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kehormatan dan menutup aurat bertujuan membersihkan jiwa manusia daripada dinodai oleh nafsu syahwat dan membersihkan masyarakat daripada segala fitnah yang membawa kepada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kerosakan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rot="4441945">
            <a:off x="8180141" y="613708"/>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5-Point Star 6"/>
          <p:cNvSpPr/>
          <p:nvPr/>
        </p:nvSpPr>
        <p:spPr>
          <a:xfrm rot="2217314">
            <a:off x="88389" y="699984"/>
            <a:ext cx="740864" cy="541613"/>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361181" y="4365104"/>
            <a:ext cx="8603307" cy="2232248"/>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Didiklah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 serta keluarga kita supaya menutup aurat dengan sempurna agar terhindar daripada berlakunya perkara-perkara yang tidak diingini ini seperti: zina, rogol dan sebagainya, serta terselamat daripada azab api neraka di hari akhirat kelak.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8032" y="1838836"/>
            <a:ext cx="8460432" cy="2400657"/>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678566"/>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4572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265093"/>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At-</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Tahrim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18</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734812"/>
            <a:ext cx="8915400" cy="3046988"/>
          </a:xfrm>
          <a:prstGeom prst="rect">
            <a:avLst/>
          </a:prstGeom>
          <a:noFill/>
        </p:spPr>
        <p:txBody>
          <a:bodyPr wrap="square">
            <a:spAutoFit/>
          </a:bodyPr>
          <a:lstStyle/>
          <a:p>
            <a:pPr lvl="0" algn="ctr" fontAlgn="base">
              <a:spcBef>
                <a:spcPct val="0"/>
              </a:spcBef>
              <a:spcAft>
                <a:spcPct val="0"/>
              </a:spcAft>
            </a:pP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Wahai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Peliharalah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keluarga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neraka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bahan-bahan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bakarannya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manusia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berhala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neraka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dijaga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dikawal</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oleh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malaikat-malaikat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keras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kasar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layanannya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tidak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menderhaka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segala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diperintahkan-Nya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tetap</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melakukan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segala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diperintahkan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endPar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216020"/>
            <a:ext cx="9144000" cy="830997"/>
          </a:xfrm>
          <a:prstGeom prst="rect">
            <a:avLst/>
          </a:prstGeom>
        </p:spPr>
        <p:txBody>
          <a:bodyPr wrap="square">
            <a:spAutoFit/>
          </a:bodyPr>
          <a:lstStyle/>
          <a:p>
            <a:pPr algn="ctr" rtl="1"/>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1371600"/>
            <a:ext cx="8748464" cy="2308324"/>
          </a:xfrm>
          <a:prstGeom prst="rect">
            <a:avLst/>
          </a:prstGeom>
          <a:solidFill>
            <a:schemeClr val="lt1">
              <a:alpha val="51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قُوا أَنفُسَكُمْ وَأَهْلِيكُمْ نَارًا وَقُودُهَا النَّاسُ وَالْحِجَارَةُ عَلَيْهَا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مَلاَئِكَةٌ غِلاَظٌ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شِدَادٌ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يَعْصُونَ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أَمَرَهُمْ وَيَفْعَلُونَ مَا يُؤْمَرُونَ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1310819"/>
            <a:ext cx="8676456" cy="4708981"/>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فِيْ 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فَاسْتَغْفِرُوْهُ إِنَّهُ هُوَ الْغَفُوْرُ الرَّحِيْمُ.</a:t>
            </a:r>
            <a:endParaRPr lang="en-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436602"/>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chemeClr val="bg1"/>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chemeClr val="bg1"/>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43212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9181132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423826"/>
            <a:ext cx="9144000" cy="584775"/>
          </a:xfrm>
          <a:prstGeom prst="rect">
            <a:avLst/>
          </a:prstGeom>
        </p:spPr>
        <p:txBody>
          <a:bodyPr wrap="square">
            <a:spAutoFit/>
          </a:bodyPr>
          <a:lstStyle/>
          <a:p>
            <a:pPr algn="ctr">
              <a:defRPr/>
            </a:pP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288032" y="1781148"/>
            <a:ext cx="8604448" cy="2215991"/>
          </a:xfrm>
          <a:prstGeom prst="rect">
            <a:avLst/>
          </a:prstGeom>
          <a:solidFill>
            <a:schemeClr val="lt1">
              <a:alpha val="4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4192250"/>
            <a:ext cx="8572528" cy="1446550"/>
          </a:xfrm>
          <a:prstGeom prst="rect">
            <a:avLst/>
          </a:prstGeom>
          <a:noFill/>
          <a:ln w="57150">
            <a:noFill/>
          </a:ln>
        </p:spPr>
        <p:txBody>
          <a:bodyPr wrap="square">
            <a:spAutoFit/>
          </a:bodyPr>
          <a:lstStyle/>
          <a:p>
            <a:pPr algn="ctr">
              <a:defRPr/>
            </a:pP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6024" y="1595041"/>
            <a:ext cx="8676456" cy="1754326"/>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لآ إِلَهَ إِلاَّ اللهُ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الْوَاحِدُ الْحَقُّ الْمُبِيْنُ،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881010" y="38936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a:defRPr/>
            </a:pP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Taala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eesaanNya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617946"/>
            <a:ext cx="8715404" cy="1754326"/>
          </a:xfrm>
          <a:prstGeom prst="rect">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وَعَلَى آلِهِ وَأَصْحَابِهِ وَمَنْ تَبِعَهُمْ بِإِحْسَانٍ إِلَى يَوْمِ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الدِّيْنِ.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770055"/>
            <a:ext cx="8286808" cy="2554545"/>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257925"/>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38952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2100793"/>
            <a:ext cx="8783960" cy="1631216"/>
          </a:xfrm>
          <a:prstGeom prst="rect">
            <a:avLst/>
          </a:prstGeom>
          <a:solidFill>
            <a:schemeClr val="lt1">
              <a:alpha val="5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وَطَاعَتِهِ فَقَدْ فَازَ الْمُتَّقُوْنَ.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04608"/>
            <a:ext cx="9144000" cy="1938992"/>
          </a:xfrm>
          <a:prstGeom prst="rect">
            <a:avLst/>
          </a:prstGeom>
          <a:noFill/>
          <a:ln w="9525">
            <a:noFill/>
          </a:ln>
        </p:spPr>
        <p:txBody>
          <a:bodyPr wrap="square">
            <a:spAutoFit/>
          </a:bodyPr>
          <a:lstStyle/>
          <a:p>
            <a:pPr algn="ctr">
              <a:defRPr/>
            </a:pP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didunia</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611560" y="214174"/>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Terus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Ketaatan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8" name="Rectangle 7"/>
          <p:cNvSpPr/>
          <p:nvPr/>
        </p:nvSpPr>
        <p:spPr>
          <a:xfrm>
            <a:off x="596358" y="2082934"/>
            <a:ext cx="8166641" cy="152670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Patuhilah segala hukum Allah yang disyariatkan kepada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Rasullullah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s.a.w</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untuk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disampaikan kepada ummatnya termasuklah hukum menjaga batas-batas aurat.</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
        <p:nvSpPr>
          <p:cNvPr id="9" name="Right Arrow 8"/>
          <p:cNvSpPr/>
          <p:nvPr/>
        </p:nvSpPr>
        <p:spPr>
          <a:xfrm rot="5400000">
            <a:off x="190500" y="1054234"/>
            <a:ext cx="1295400" cy="914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10" name="Rectangle 9"/>
          <p:cNvSpPr/>
          <p:nvPr/>
        </p:nvSpPr>
        <p:spPr>
          <a:xfrm>
            <a:off x="596358" y="4216534"/>
            <a:ext cx="8166642"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Tiap-tiap </a:t>
            </a:r>
            <a:r>
              <a:rPr lang="sv-SE"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hukum yang disyariatkan Allah adalah demi kebaikan dan kemaslahatan manusia </a:t>
            </a: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keseluruhannya</a:t>
            </a:r>
            <a:endParaRPr lang="en-MY"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627641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602939"/>
            <a:ext cx="8748464" cy="1754326"/>
          </a:xfrm>
          <a:prstGeom prst="rect">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الْوَاحِدُ الْقَهَّارُ، </a:t>
            </a: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3810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38362"/>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6670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918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216496"/>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80792"/>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809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24608"/>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7537632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6248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5589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01831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079946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08742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98177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611414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60624" y="1903274"/>
            <a:ext cx="8531856" cy="1754326"/>
          </a:xfrm>
          <a:prstGeom prst="rect">
            <a:avLst/>
          </a:prstGeom>
          <a:solidFill>
            <a:schemeClr val="lt1">
              <a:alpha val="5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432518"/>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242645"/>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94983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2535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1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81010" y="389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819870"/>
            <a:ext cx="8686800" cy="923330"/>
          </a:xfrm>
          <a:prstGeom prst="rect">
            <a:avLst/>
          </a:prstGeom>
          <a:solidFill>
            <a:schemeClr val="lt1">
              <a:alpha val="6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وَأَطِيْعُوْهُ لَعَلَّكُمْ تُرْحَمُوْنَ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46718"/>
            <a:ext cx="91440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keampunan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390600"/>
            <a:ext cx="829136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Syariat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Lengkap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Sempurna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02171" y="3126904"/>
            <a:ext cx="7811667" cy="936104"/>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83568" y="2046784"/>
            <a:ext cx="7830270" cy="864096"/>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dipatuhi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ditaati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55576" y="4351040"/>
            <a:ext cx="7758262" cy="1440160"/>
          </a:xfrm>
          <a:prstGeom prst="roundRect">
            <a:avLst>
              <a:gd name="adj" fmla="val 11364"/>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selaras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mengandungi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nilai-nilai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tinggi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7" name="Elbow Connector 6"/>
          <p:cNvCxnSpPr/>
          <p:nvPr/>
        </p:nvCxnSpPr>
        <p:spPr>
          <a:xfrm>
            <a:off x="467544" y="2046784"/>
            <a:ext cx="720080" cy="288032"/>
          </a:xfrm>
          <a:prstGeom prst="bentConnector3">
            <a:avLst>
              <a:gd name="adj1" fmla="val 3375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437264" y="3126904"/>
            <a:ext cx="720080" cy="288032"/>
          </a:xfrm>
          <a:prstGeom prst="bentConnector3">
            <a:avLst>
              <a:gd name="adj1" fmla="val 3375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449535" y="4783088"/>
            <a:ext cx="720080" cy="288032"/>
          </a:xfrm>
          <a:prstGeom prst="bentConnector3">
            <a:avLst>
              <a:gd name="adj1" fmla="val 3375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90780" y="360402"/>
            <a:ext cx="812462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Menutup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987824" y="2124189"/>
            <a:ext cx="5894682" cy="1201227"/>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sv-SE"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Bahagian-bahagian </a:t>
            </a:r>
            <a:r>
              <a:rPr lang="sv-SE"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 badan yang wajib ditutup dan dilindung dari pandangan orang</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2977850" y="972574"/>
            <a:ext cx="5904656" cy="112870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Keaiban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kekurangan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23528" y="3469432"/>
            <a:ext cx="8568952" cy="1944216"/>
          </a:xfrm>
          <a:prstGeom prst="roundRect">
            <a:avLst>
              <a:gd name="adj" fmla="val 19735"/>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selaras</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nilai-nilai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kemanusiaan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ingin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melihat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dirinya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cantik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ingin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bahagian-bahagian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tertentu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badannya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dilihat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lain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Notched Right Arrow 6"/>
          <p:cNvSpPr/>
          <p:nvPr/>
        </p:nvSpPr>
        <p:spPr>
          <a:xfrm>
            <a:off x="251520" y="877144"/>
            <a:ext cx="2952327" cy="1143000"/>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chemeClr val="tx1"/>
                </a:solidFill>
                <a:effectLst>
                  <a:outerShdw blurRad="38100" dist="38100" dir="2700000" algn="tl">
                    <a:srgbClr val="000000">
                      <a:alpha val="43137"/>
                    </a:srgbClr>
                  </a:outerShdw>
                </a:effectLst>
                <a:latin typeface="Arial Black" pitchFamily="34" charset="0"/>
              </a:rPr>
              <a:t>Bahasa</a:t>
            </a:r>
            <a:endParaRPr lang="en-US" sz="22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323528" y="2101280"/>
            <a:ext cx="2880319" cy="1201227"/>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chemeClr val="tx1"/>
                </a:solidFill>
                <a:effectLst>
                  <a:outerShdw blurRad="38100" dist="38100" dir="2700000" algn="tl">
                    <a:srgbClr val="000000">
                      <a:alpha val="43137"/>
                    </a:srgbClr>
                  </a:outerShdw>
                </a:effectLst>
                <a:latin typeface="Arial Black" pitchFamily="34" charset="0"/>
              </a:rPr>
              <a:t>Istilah</a:t>
            </a:r>
            <a:r>
              <a:rPr lang="en-US" sz="2200" dirty="0" smtClean="0">
                <a:solidFill>
                  <a:schemeClr val="tx1"/>
                </a:solidFill>
                <a:effectLst>
                  <a:outerShdw blurRad="38100" dist="38100" dir="2700000" algn="tl">
                    <a:srgbClr val="000000">
                      <a:alpha val="43137"/>
                    </a:srgbClr>
                  </a:outerShdw>
                </a:effectLst>
                <a:latin typeface="Arial Black" pitchFamily="34" charset="0"/>
              </a:rPr>
              <a:t> </a:t>
            </a:r>
            <a:r>
              <a:rPr lang="en-US" sz="2200" dirty="0" err="1" smtClean="0">
                <a:solidFill>
                  <a:schemeClr val="tx1"/>
                </a:solidFill>
                <a:effectLst>
                  <a:outerShdw blurRad="38100" dist="38100" dir="2700000" algn="tl">
                    <a:srgbClr val="000000">
                      <a:alpha val="43137"/>
                    </a:srgbClr>
                  </a:outerShdw>
                </a:effectLst>
                <a:latin typeface="Arial Black" pitchFamily="34" charset="0"/>
              </a:rPr>
              <a:t>Syara</a:t>
            </a:r>
            <a:r>
              <a:rPr lang="en-US" sz="2200" dirty="0" smtClean="0">
                <a:solidFill>
                  <a:schemeClr val="tx1"/>
                </a:solidFill>
                <a:effectLst>
                  <a:outerShdw blurRad="38100" dist="38100" dir="2700000" algn="tl">
                    <a:srgbClr val="000000">
                      <a:alpha val="43137"/>
                    </a:srgbClr>
                  </a:outerShdw>
                </a:effectLst>
                <a:latin typeface="Arial Black" pitchFamily="34" charset="0"/>
              </a:rPr>
              <a:t>’</a:t>
            </a:r>
            <a:endParaRPr lang="en-US" sz="22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323528" y="5485656"/>
            <a:ext cx="8568952" cy="1296144"/>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s.w.t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menyediakan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kemudahan-kemudahan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digunakan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menutup</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aurat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menjadikannya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perhiasan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228597"/>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A’rof</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26</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4167187"/>
            <a:ext cx="9144000" cy="2462213"/>
          </a:xfrm>
          <a:prstGeom prst="rect">
            <a:avLst/>
          </a:prstGeom>
          <a:noFill/>
        </p:spPr>
        <p:txBody>
          <a:bodyPr wrap="square">
            <a:spAutoFit/>
          </a:bodyPr>
          <a:lstStyle/>
          <a:p>
            <a:pPr lvl="0" algn="ctr" fontAlgn="base">
              <a:spcBef>
                <a:spcPct val="0"/>
              </a:spcBef>
              <a:spcAft>
                <a:spcPct val="0"/>
              </a:spcAft>
            </a:pP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Wahai</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anak-anak</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Adam!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menurunkan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bahan-bahan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untuk</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pakaian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menutup</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aurat</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pakaian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perhiasan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pakaian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berupa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taqwa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itulah</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sebaik-baiknya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demikian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adalah</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tanda-tanda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limpah</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kurnia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rahmatNya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hamba-hambaNya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supaya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mengenangnya</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bersyukur</a:t>
            </a:r>
            <a:r>
              <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288032" y="1371600"/>
            <a:ext cx="8532440" cy="2585323"/>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يَا بَنِي آدَمَ قَدْ أَنزَلْنَا عَلَيْكُمْ لِبَاسًا يُوَارِي سَوْءَاتِكُمْ وَرِيشًا وَلِبَاسُ التَّقْوَىَ ذَلِكَ خَيْرٌ ذَلِكَ مِنْ آيَاتِ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لَعَلَّهُمْ يَذَّكَّرُونَ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363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1858</Words>
  <Application>Microsoft Office PowerPoint</Application>
  <PresentationFormat>On-screen Show (4:3)</PresentationFormat>
  <Paragraphs>164</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wanshahril</cp:lastModifiedBy>
  <cp:revision>13</cp:revision>
  <dcterms:created xsi:type="dcterms:W3CDTF">2015-08-12T02:42:24Z</dcterms:created>
  <dcterms:modified xsi:type="dcterms:W3CDTF">2015-08-13T07:55:21Z</dcterms:modified>
</cp:coreProperties>
</file>